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5e5dfe8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5e5dfe8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5e5dfe8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5e5dfe8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5eff01f3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5eff01f3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5e5dfe8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5e5dfe8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5e5dfe8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5e5dfe8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5e5dfe84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5e5dfe84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5e5dfe84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5e5dfe84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5e5dfe84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5e5dfe84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Relationship Id="rId4" Type="http://schemas.openxmlformats.org/officeDocument/2006/relationships/image" Target="../media/image17.gif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9716" l="21128" r="18728" t="9716"/>
          <a:stretch/>
        </p:blipFill>
        <p:spPr>
          <a:xfrm>
            <a:off x="0" y="0"/>
            <a:ext cx="8984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884475" y="1006925"/>
            <a:ext cx="7361400" cy="3333600"/>
          </a:xfrm>
          <a:prstGeom prst="rect">
            <a:avLst/>
          </a:prstGeom>
          <a:solidFill>
            <a:srgbClr val="EEEEEE">
              <a:alpha val="8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61C00"/>
                </a:solidFill>
              </a:rPr>
              <a:t>Modelo de Ising usando m</a:t>
            </a:r>
            <a:r>
              <a:rPr lang="es">
                <a:solidFill>
                  <a:srgbClr val="A61C00"/>
                </a:solidFill>
              </a:rPr>
              <a:t>étodo montecarlo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666275" y="3633100"/>
            <a:ext cx="57978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200">
                <a:solidFill>
                  <a:srgbClr val="CC0000"/>
                </a:solidFill>
              </a:rPr>
              <a:t>Iv</a:t>
            </a:r>
            <a:r>
              <a:rPr lang="es" sz="1200">
                <a:solidFill>
                  <a:srgbClr val="CC0000"/>
                </a:solidFill>
              </a:rPr>
              <a:t>án Morales Flores, Íñigo Casanova Díaz</a:t>
            </a:r>
            <a:endParaRPr sz="1200">
              <a:solidFill>
                <a:srgbClr val="CC0000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404" y="1199525"/>
            <a:ext cx="471099" cy="5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8000" y="1170225"/>
            <a:ext cx="514600" cy="5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981488" y="1170225"/>
            <a:ext cx="502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0000"/>
                </a:solidFill>
              </a:rPr>
              <a:t>Física Computacional 2026-1, Profesores: Pedro Porras, Ossmar Díaz</a:t>
            </a:r>
            <a:endParaRPr sz="12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125" y="-43150"/>
            <a:ext cx="9144000" cy="722400"/>
          </a:xfrm>
          <a:prstGeom prst="rect">
            <a:avLst/>
          </a:prstGeom>
          <a:solidFill>
            <a:srgbClr val="BDD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12775" y="136075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MÉTODO METRÓPOLIS (MONTECARLO)</a:t>
            </a:r>
            <a:endParaRPr sz="1800">
              <a:solidFill>
                <a:srgbClr val="A61C00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-58950" y="679250"/>
            <a:ext cx="9261900" cy="94500"/>
          </a:xfrm>
          <a:prstGeom prst="rect">
            <a:avLst/>
          </a:prstGeom>
          <a:solidFill>
            <a:srgbClr val="89A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 title="Captura de pantalla 2025-12-08 a la(s) 8.07.02 p. 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50" y="1440950"/>
            <a:ext cx="3084975" cy="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title="Captura de pantalla 2025-12-08 a la(s) 8.07.13 p. m.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75" y="2669850"/>
            <a:ext cx="4188933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12775" y="1032850"/>
            <a:ext cx="50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Promedio de una observable a temperatura T</a:t>
            </a:r>
            <a:endParaRPr sz="1800">
              <a:solidFill>
                <a:srgbClr val="A61C00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12775" y="2218944"/>
            <a:ext cx="50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Ecuación de balance detallado</a:t>
            </a:r>
            <a:endParaRPr sz="1800">
              <a:solidFill>
                <a:srgbClr val="A61C00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12775" y="3314538"/>
            <a:ext cx="50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Probabilidad de aceptar movimiento</a:t>
            </a:r>
            <a:endParaRPr sz="1800">
              <a:solidFill>
                <a:srgbClr val="A61C00"/>
              </a:solidFill>
            </a:endParaRPr>
          </a:p>
        </p:txBody>
      </p:sp>
      <p:pic>
        <p:nvPicPr>
          <p:cNvPr id="73" name="Google Shape;73;p14" title="Captura de pantalla 2025-12-08 a la(s) 8.15.08 p. m.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50" y="3916473"/>
            <a:ext cx="2405950" cy="3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-75475" y="-43150"/>
            <a:ext cx="9219600" cy="722400"/>
          </a:xfrm>
          <a:prstGeom prst="rect">
            <a:avLst/>
          </a:prstGeom>
          <a:solidFill>
            <a:srgbClr val="BDD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58950" y="679250"/>
            <a:ext cx="9261900" cy="94500"/>
          </a:xfrm>
          <a:prstGeom prst="rect">
            <a:avLst/>
          </a:prstGeom>
          <a:solidFill>
            <a:srgbClr val="89A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41200" y="136075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MODELO DE ISING</a:t>
            </a:r>
            <a:endParaRPr sz="1800">
              <a:solidFill>
                <a:srgbClr val="A61C00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325" y="2933875"/>
            <a:ext cx="3683000" cy="20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30" y="2417785"/>
            <a:ext cx="2334983" cy="74151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83475" y="3159311"/>
            <a:ext cx="4075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41">
                <a:solidFill>
                  <a:srgbClr val="A61C00"/>
                </a:solidFill>
              </a:rPr>
              <a:t>Magnetización</a:t>
            </a:r>
            <a:r>
              <a:rPr lang="es" sz="1441">
                <a:solidFill>
                  <a:srgbClr val="A61C00"/>
                </a:solidFill>
              </a:rPr>
              <a:t> de la red</a:t>
            </a:r>
            <a:endParaRPr sz="1441">
              <a:solidFill>
                <a:srgbClr val="A61C0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83475" y="964624"/>
            <a:ext cx="40755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41">
                <a:solidFill>
                  <a:srgbClr val="A61C00"/>
                </a:solidFill>
              </a:rPr>
              <a:t>Energía de un espín. (Para una red cuadrada con condiciones cíclicas)</a:t>
            </a:r>
            <a:endParaRPr sz="1441">
              <a:solidFill>
                <a:srgbClr val="A61C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83475" y="2172939"/>
            <a:ext cx="4075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41">
                <a:solidFill>
                  <a:srgbClr val="A61C00"/>
                </a:solidFill>
              </a:rPr>
              <a:t>Energía de la red</a:t>
            </a:r>
            <a:endParaRPr sz="1441">
              <a:solidFill>
                <a:srgbClr val="A61C00"/>
              </a:solidFill>
            </a:endParaRPr>
          </a:p>
        </p:txBody>
      </p:sp>
      <p:pic>
        <p:nvPicPr>
          <p:cNvPr id="86" name="Google Shape;86;p15" title="Captura de pantalla 2025-12-08 a la(s) 20.27.4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96" y="3568303"/>
            <a:ext cx="1569933" cy="57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title="Captura de pantalla 2025-12-08 a la(s) 20.31.2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396" y="1576973"/>
            <a:ext cx="6830235" cy="74151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83475" y="4020861"/>
            <a:ext cx="4075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73200" lIns="73200" spcFirstLastPara="1" rIns="73200" wrap="square" tIns="73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41">
                <a:solidFill>
                  <a:srgbClr val="A61C00"/>
                </a:solidFill>
              </a:rPr>
              <a:t>Capacidad calorífica</a:t>
            </a:r>
            <a:endParaRPr sz="1441">
              <a:solidFill>
                <a:srgbClr val="A61C00"/>
              </a:solidFill>
            </a:endParaRPr>
          </a:p>
        </p:txBody>
      </p:sp>
      <p:pic>
        <p:nvPicPr>
          <p:cNvPr id="89" name="Google Shape;89;p15" title="Captura de pantalla 2025-12-09 a la(s) 8.07.1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400" y="4369725"/>
            <a:ext cx="2950850" cy="6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-75475" y="-43150"/>
            <a:ext cx="9219600" cy="722400"/>
          </a:xfrm>
          <a:prstGeom prst="rect">
            <a:avLst/>
          </a:prstGeom>
          <a:solidFill>
            <a:srgbClr val="BDD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-58950" y="679250"/>
            <a:ext cx="9261900" cy="94500"/>
          </a:xfrm>
          <a:prstGeom prst="rect">
            <a:avLst/>
          </a:prstGeom>
          <a:solidFill>
            <a:srgbClr val="89A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341200" y="136075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Equilibración</a:t>
            </a:r>
            <a:endParaRPr sz="1800">
              <a:solidFill>
                <a:srgbClr val="A61C00"/>
              </a:solidFill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950" y="1460721"/>
            <a:ext cx="2962750" cy="2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850" y="1660839"/>
            <a:ext cx="1821850" cy="18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Captura de pantalla 2025-12-09 a la(s) 8.31.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932" y="908480"/>
            <a:ext cx="2219669" cy="6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130" y="855235"/>
            <a:ext cx="2334983" cy="74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1675" y="1504408"/>
            <a:ext cx="2846237" cy="2134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771575" y="4580150"/>
            <a:ext cx="29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2"/>
                </a:solidFill>
              </a:rPr>
              <a:t>https://www.gnm.cl/fgonzalez/pmwiki.php/Programas/ModeloDeIsing?setlang=es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06363" y="4499325"/>
            <a:ext cx="315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</a:rPr>
              <a:t>https://towardsdatascience.com/hopfield-networks-neural-memory-machines-4c94be821073/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887975" y="3682800"/>
            <a:ext cx="82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T &lt; Tc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293338" y="3682800"/>
            <a:ext cx="82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Tc &lt; T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-75475" y="-43150"/>
            <a:ext cx="9219600" cy="722400"/>
          </a:xfrm>
          <a:prstGeom prst="rect">
            <a:avLst/>
          </a:prstGeom>
          <a:solidFill>
            <a:srgbClr val="BDD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-58950" y="679250"/>
            <a:ext cx="9261900" cy="94500"/>
          </a:xfrm>
          <a:prstGeom prst="rect">
            <a:avLst/>
          </a:prstGeom>
          <a:solidFill>
            <a:srgbClr val="89A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341200" y="136075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OBJETIVOS</a:t>
            </a:r>
            <a:endParaRPr sz="1800">
              <a:solidFill>
                <a:srgbClr val="A61C00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283475" y="964625"/>
            <a:ext cx="8345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Para una red de ising en estado de equilibrio, visualizar el comportamiento mediante gráficas de:  </a:t>
            </a:r>
            <a:endParaRPr sz="1800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1C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La magnetización con respecto a la cantidad de MCS (Monte Carlo Steps)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La energía del sistema con respecto a la cantidad de MCS</a:t>
            </a:r>
            <a:br>
              <a:rPr lang="e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La</a:t>
            </a:r>
            <a:r>
              <a:rPr lang="es" sz="1600">
                <a:solidFill>
                  <a:schemeClr val="dk1"/>
                </a:solidFill>
              </a:rPr>
              <a:t> magnetización total y calor específico</a:t>
            </a:r>
            <a:r>
              <a:rPr lang="es" sz="1600">
                <a:solidFill>
                  <a:schemeClr val="dk1"/>
                </a:solidFill>
              </a:rPr>
              <a:t> con respecto a valores de temperatura del baño térmico.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Calor específico del sistema con respecto a valores de temperatura del baño térmico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-75475" y="-43150"/>
            <a:ext cx="9219600" cy="722400"/>
          </a:xfrm>
          <a:prstGeom prst="rect">
            <a:avLst/>
          </a:prstGeom>
          <a:solidFill>
            <a:srgbClr val="BDD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-58950" y="679250"/>
            <a:ext cx="9261900" cy="94500"/>
          </a:xfrm>
          <a:prstGeom prst="rect">
            <a:avLst/>
          </a:prstGeom>
          <a:solidFill>
            <a:srgbClr val="89A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41200" y="136075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CÓDIGO (Diagrama de flujo):</a:t>
            </a:r>
            <a:endParaRPr sz="1800">
              <a:solidFill>
                <a:srgbClr val="A61C00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7465" l="0" r="0" t="12258"/>
          <a:stretch/>
        </p:blipFill>
        <p:spPr>
          <a:xfrm>
            <a:off x="650539" y="962900"/>
            <a:ext cx="7842912" cy="407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-75475" y="-43150"/>
            <a:ext cx="9219600" cy="722400"/>
          </a:xfrm>
          <a:prstGeom prst="rect">
            <a:avLst/>
          </a:prstGeom>
          <a:solidFill>
            <a:srgbClr val="BDD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-58950" y="679250"/>
            <a:ext cx="9261900" cy="94500"/>
          </a:xfrm>
          <a:prstGeom prst="rect">
            <a:avLst/>
          </a:prstGeom>
          <a:solidFill>
            <a:srgbClr val="89A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341200" y="136075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RESULTADOS</a:t>
            </a:r>
            <a:endParaRPr sz="1800">
              <a:solidFill>
                <a:srgbClr val="A61C00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325" y="1757374"/>
            <a:ext cx="4572001" cy="26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2" y="1757375"/>
            <a:ext cx="4524642" cy="258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283475" y="964625"/>
            <a:ext cx="78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Convergencia de Energía y Magnetización del sistema tras 1000 MCS</a:t>
            </a:r>
            <a:endParaRPr sz="18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>
            <a:off x="-75475" y="-43150"/>
            <a:ext cx="9219600" cy="722400"/>
          </a:xfrm>
          <a:prstGeom prst="rect">
            <a:avLst/>
          </a:prstGeom>
          <a:solidFill>
            <a:srgbClr val="BDD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-58950" y="679250"/>
            <a:ext cx="9261900" cy="94500"/>
          </a:xfrm>
          <a:prstGeom prst="rect">
            <a:avLst/>
          </a:prstGeom>
          <a:solidFill>
            <a:srgbClr val="89A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341200" y="136075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RESULTADOS</a:t>
            </a:r>
            <a:endParaRPr sz="1800">
              <a:solidFill>
                <a:srgbClr val="A61C00"/>
              </a:solidFill>
            </a:endParaRPr>
          </a:p>
        </p:txBody>
      </p:sp>
      <p:pic>
        <p:nvPicPr>
          <p:cNvPr id="139" name="Google Shape;139;p20" title="Captura de pantalla 2025-12-08 a la(s) 8.20.34 p. 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6150"/>
            <a:ext cx="4879110" cy="406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5479725" y="1007600"/>
            <a:ext cx="328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Estados típicos para L=20</a:t>
            </a:r>
            <a:endParaRPr sz="1800">
              <a:solidFill>
                <a:srgbClr val="A61C00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79725" y="1469300"/>
            <a:ext cx="3289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Algunos estados que ocurrieron durante el programa.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La magnetización decrece con la temperatura.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-75475" y="-43150"/>
            <a:ext cx="9219600" cy="722400"/>
          </a:xfrm>
          <a:prstGeom prst="rect">
            <a:avLst/>
          </a:prstGeom>
          <a:solidFill>
            <a:srgbClr val="BDD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-58950" y="679250"/>
            <a:ext cx="9261900" cy="94500"/>
          </a:xfrm>
          <a:prstGeom prst="rect">
            <a:avLst/>
          </a:prstGeom>
          <a:solidFill>
            <a:srgbClr val="89A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341200" y="136075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RESULTADOS</a:t>
            </a:r>
            <a:endParaRPr sz="1800">
              <a:solidFill>
                <a:srgbClr val="A61C00"/>
              </a:solidFill>
            </a:endParaRPr>
          </a:p>
        </p:txBody>
      </p:sp>
      <p:pic>
        <p:nvPicPr>
          <p:cNvPr id="149" name="Google Shape;149;p21" title="Captura de pantalla 2025-12-08 a la(s) 8.25.54 p. 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6150"/>
            <a:ext cx="4884967" cy="406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/>
          <p:nvPr/>
        </p:nvSpPr>
        <p:spPr>
          <a:xfrm>
            <a:off x="1195400" y="1051625"/>
            <a:ext cx="362100" cy="1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3643325" y="1051625"/>
            <a:ext cx="362100" cy="1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1195400" y="3142350"/>
            <a:ext cx="362100" cy="1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3660875" y="3142350"/>
            <a:ext cx="362100" cy="1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101800" y="926150"/>
            <a:ext cx="61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L = 10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3553200" y="891125"/>
            <a:ext cx="61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L = 20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101800" y="2908650"/>
            <a:ext cx="61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L = 30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3553200" y="2908650"/>
            <a:ext cx="61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L = 40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479725" y="1007600"/>
            <a:ext cx="328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A61C00"/>
                </a:solidFill>
              </a:rPr>
              <a:t>Magnetización y calor específico contra temperatura</a:t>
            </a:r>
            <a:endParaRPr sz="1800">
              <a:solidFill>
                <a:srgbClr val="A61C00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5479725" y="1886850"/>
            <a:ext cx="3289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Entre T=2 y T=3 la magnetización decrece drásticamente y la capacidad calorífica sube.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El sistema aproxima un cambio de fase.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